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9" r:id="rId3"/>
    <p:sldId id="258" r:id="rId4"/>
    <p:sldId id="270" r:id="rId5"/>
    <p:sldId id="275" r:id="rId6"/>
    <p:sldId id="284" r:id="rId7"/>
    <p:sldId id="274" r:id="rId8"/>
    <p:sldId id="277" r:id="rId9"/>
    <p:sldId id="278" r:id="rId10"/>
    <p:sldId id="288" r:id="rId11"/>
    <p:sldId id="285" r:id="rId12"/>
    <p:sldId id="279" r:id="rId13"/>
    <p:sldId id="281" r:id="rId14"/>
    <p:sldId id="276" r:id="rId15"/>
    <p:sldId id="287" r:id="rId16"/>
    <p:sldId id="282" r:id="rId17"/>
    <p:sldId id="286" r:id="rId18"/>
    <p:sldId id="289" r:id="rId19"/>
    <p:sldId id="283" r:id="rId20"/>
    <p:sldId id="310" r:id="rId21"/>
    <p:sldId id="305" r:id="rId22"/>
    <p:sldId id="291" r:id="rId23"/>
    <p:sldId id="306" r:id="rId24"/>
    <p:sldId id="307" r:id="rId25"/>
    <p:sldId id="308" r:id="rId26"/>
    <p:sldId id="292" r:id="rId27"/>
    <p:sldId id="302" r:id="rId28"/>
    <p:sldId id="301" r:id="rId29"/>
    <p:sldId id="303" r:id="rId30"/>
    <p:sldId id="261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CF5"/>
    <a:srgbClr val="FBCF58"/>
    <a:srgbClr val="A20000"/>
    <a:srgbClr val="A40000"/>
    <a:srgbClr val="9E0000"/>
    <a:srgbClr val="C7450B"/>
    <a:srgbClr val="E24E0C"/>
    <a:srgbClr val="DC6140"/>
    <a:srgbClr val="E60000"/>
    <a:srgbClr val="C96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89729" autoAdjust="0"/>
  </p:normalViewPr>
  <p:slideViewPr>
    <p:cSldViewPr snapToGrid="0">
      <p:cViewPr varScale="1">
        <p:scale>
          <a:sx n="74" d="100"/>
          <a:sy n="74" d="100"/>
        </p:scale>
        <p:origin x="200" y="6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297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8587974-1832-4BF5-BAED-817B711710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3107EB-AF2B-4118-BEE8-AB5691AD0D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EFF1F-C22E-453E-9609-215A0536472F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1DBD80-6DE0-4B8A-966A-A71C9468F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729D36-38A8-409A-9810-2CF4DD9F05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6C5F2-5708-4C42-BE09-393646D142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509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处于某种原因，我们必须要用镜像才能顺利下载几</a:t>
            </a:r>
            <a:r>
              <a:rPr lang="en-US" altLang="zh-CN" dirty="0"/>
              <a:t>M</a:t>
            </a:r>
            <a:r>
              <a:rPr lang="zh-CN" altLang="en-US" dirty="0"/>
              <a:t>大小的包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750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阅读这篇文章，学会如何准备环境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42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3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语言的其他数据结构都是建立在向量的基础上，向量里的所有元素是同质的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08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6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748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ED78FC-8622-465C-963C-79DCAF7FDABD}"/>
              </a:ext>
            </a:extLst>
          </p:cNvPr>
          <p:cNvSpPr/>
          <p:nvPr userDrawn="1"/>
        </p:nvSpPr>
        <p:spPr>
          <a:xfrm>
            <a:off x="0" y="0"/>
            <a:ext cx="12192000" cy="4630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BC24A3-7C9B-46CA-8851-225FD3B5A3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5388" y="2965143"/>
            <a:ext cx="8517450" cy="3320396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97600" y="1769632"/>
            <a:ext cx="1048000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97600" y="1071041"/>
            <a:ext cx="10480000" cy="69859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109844" y="2668872"/>
            <a:ext cx="785551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09844" y="2965143"/>
            <a:ext cx="785551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2E0907D-5F1D-48E8-89F9-C415AC33F8BA}"/>
              </a:ext>
            </a:extLst>
          </p:cNvPr>
          <p:cNvCxnSpPr>
            <a:cxnSpLocks/>
          </p:cNvCxnSpPr>
          <p:nvPr userDrawn="1"/>
        </p:nvCxnSpPr>
        <p:spPr>
          <a:xfrm>
            <a:off x="5777762" y="2498651"/>
            <a:ext cx="636477" cy="0"/>
          </a:xfrm>
          <a:prstGeom prst="line">
            <a:avLst/>
          </a:prstGeom>
          <a:ln>
            <a:solidFill>
              <a:srgbClr val="E2E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981700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982816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AC765-4A4C-4092-BDC8-307F6D175C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467" y="2641601"/>
            <a:ext cx="5343473" cy="20830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A8C626-D306-42B7-A3F2-59B314B3A812}"/>
              </a:ext>
            </a:extLst>
          </p:cNvPr>
          <p:cNvSpPr/>
          <p:nvPr userDrawn="1"/>
        </p:nvSpPr>
        <p:spPr>
          <a:xfrm>
            <a:off x="0" y="4657725"/>
            <a:ext cx="12192000" cy="2200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err="1"/>
              <a:t>hoptop</a:t>
            </a:r>
            <a:r>
              <a:rPr lang="en-US" altLang="zh-CN" dirty="0"/>
              <a:t> https://www.jianshu.com/u/9ea40b5f607a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hoptop</a:t>
            </a:r>
            <a:r>
              <a:rPr lang="en-US" altLang="zh-CN" dirty="0"/>
              <a:t> https://www.jianshu.com/u/9ea40b5f607a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8D1CC36-2766-4B29-B9A2-BFAB989B58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0F197E-F278-46D9-950B-DC542E4A0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4888" y="3429000"/>
            <a:ext cx="6555600" cy="255559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847725" y="2004063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7725" y="43102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4014028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2018/11/8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 err="1"/>
              <a:t>hoptop</a:t>
            </a:r>
            <a:r>
              <a:rPr lang="en-US" altLang="zh-CN" dirty="0"/>
              <a:t> https://www.jianshu.com/u/9ea40b5f607a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25643438" TargetMode="External"/><Relationship Id="rId2" Type="http://schemas.openxmlformats.org/officeDocument/2006/relationships/hyperlink" Target="http://guoshipeng.com/2017/10/17/01_R_resource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基础篇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学会使用</a:t>
            </a:r>
            <a:r>
              <a:rPr lang="en-US" altLang="zh-CN" dirty="0"/>
              <a:t>R</a:t>
            </a:r>
            <a:r>
              <a:rPr lang="zh-CN" altLang="en-US" dirty="0"/>
              <a:t>语言进行数据分析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徐洲更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DB78A-1FD0-4D62-A078-66AE95A7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包安装和加载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41F89-1612-4DB6-9710-123F1E65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FE0685-95A2-448A-8A25-82DBD544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476206-C858-46C2-8F2E-42E2722BF67E}"/>
              </a:ext>
            </a:extLst>
          </p:cNvPr>
          <p:cNvSpPr/>
          <p:nvPr/>
        </p:nvSpPr>
        <p:spPr>
          <a:xfrm>
            <a:off x="2475346" y="2828836"/>
            <a:ext cx="72413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如果你有个需求，却发现没有一个现成的</a:t>
            </a:r>
            <a:r>
              <a:rPr lang="en-US" altLang="zh-CN" sz="2400" dirty="0"/>
              <a:t>R</a:t>
            </a:r>
            <a:r>
              <a:rPr lang="zh-CN" altLang="en-US" sz="2400" dirty="0"/>
              <a:t>包可以完成，那么你就有了一个课题</a:t>
            </a:r>
            <a:endParaRPr lang="en-US" altLang="zh-CN" sz="2400" dirty="0"/>
          </a:p>
          <a:p>
            <a:pPr algn="r"/>
            <a:r>
              <a:rPr lang="en-US" altLang="zh-CN" sz="2400" dirty="0"/>
              <a:t>By Me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764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A7C0D-FA74-4ED0-BD87-8AB42C56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包安装和加载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6262EA-FA31-4BCD-92B4-C14B4B93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5B931-D946-4319-BFE3-B0FE7111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4098" name="Picture 2" descr="Rpackages">
            <a:extLst>
              <a:ext uri="{FF2B5EF4-FFF2-40B4-BE49-F238E27FC236}">
                <a16:creationId xmlns:a16="http://schemas.microsoft.com/office/drawing/2014/main" id="{AA2D7B42-EDD4-4E76-904D-006CF612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17" y="1551398"/>
            <a:ext cx="4973781" cy="375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D66B67-1674-442F-9E13-219C0C176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838" y="1619309"/>
            <a:ext cx="3115254" cy="36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9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454DF-544E-4444-B221-76E39047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包安装和加载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379EC5-F8DB-4578-B0D0-1BF540B3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3AA552-1A86-448E-ACA4-B5422928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R包安装">
            <a:hlinkClick r:id="" action="ppaction://media"/>
            <a:extLst>
              <a:ext uri="{FF2B5EF4-FFF2-40B4-BE49-F238E27FC236}">
                <a16:creationId xmlns:a16="http://schemas.microsoft.com/office/drawing/2014/main" id="{911D23AB-124C-412B-BCA8-4CAB088F2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3863" y="1088705"/>
            <a:ext cx="7482683" cy="51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E5E7A-F8F6-4F39-A282-0C597221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推荐阅读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F4D392-F754-4BF9-A05B-EC6B0CE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00C8AD-5C4B-4698-AC67-3AB041B9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57B356-620F-4022-A615-9A3C0B1FB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878"/>
          <a:stretch/>
        </p:blipFill>
        <p:spPr>
          <a:xfrm>
            <a:off x="6816436" y="1130300"/>
            <a:ext cx="4636366" cy="5127223"/>
          </a:xfrm>
          <a:prstGeom prst="rect">
            <a:avLst/>
          </a:prstGeom>
        </p:spPr>
      </p:pic>
      <p:pic>
        <p:nvPicPr>
          <p:cNvPr id="2052" name="Picture 4" descr="https://qr.api.cli.im/qr?data=https%3A%2F%2Fmp.weixin.qq.com%2Fs%2F5x8OuyqIz_mdBcWtM1hUBA&amp;level=H&amp;transparent=0&amp;bgcolor=%23FFFFFF&amp;forecolor=&amp;blockpixel=12&amp;marginblock=2&amp;logourl=&amp;size=400&amp;text=&amp;logoshape=no&amp;fontsize=30&amp;fontfamily=msyh.ttf&amp;fontcolor=&amp;incolor=&amp;outcolor=&amp;qrcode_eyes=&amp;background=images%2Fbackground%2Fbg12.png&amp;wper=0.74&amp;hper=0.74&amp;tper=0.13&amp;lper=0.13&amp;eye_use_fore=1&amp;qrpad=10&amp;kid=bizcliim&amp;time=1541564926&amp;key=383ded2dd4fe3a72bf3efcbe6b5dcbdf">
            <a:extLst>
              <a:ext uri="{FF2B5EF4-FFF2-40B4-BE49-F238E27FC236}">
                <a16:creationId xmlns:a16="http://schemas.microsoft.com/office/drawing/2014/main" id="{B441ABDC-CCD9-4114-B5B0-57189F5A0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47" y="127461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B4B38B-3B80-4F5C-AAB6-9E9A280F896B}"/>
              </a:ext>
            </a:extLst>
          </p:cNvPr>
          <p:cNvSpPr/>
          <p:nvPr/>
        </p:nvSpPr>
        <p:spPr>
          <a:xfrm>
            <a:off x="1017026" y="5293209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新手第</a:t>
            </a:r>
            <a:r>
              <a:rPr lang="en-US" altLang="zh-CN" dirty="0"/>
              <a:t>1</a:t>
            </a:r>
            <a:r>
              <a:rPr lang="zh-CN" altLang="en-US" dirty="0"/>
              <a:t>课，无敌无脑的</a:t>
            </a:r>
            <a:r>
              <a:rPr lang="en-US" altLang="zh-CN" dirty="0"/>
              <a:t>R</a:t>
            </a:r>
            <a:r>
              <a:rPr lang="zh-CN" altLang="en-US" dirty="0"/>
              <a:t>语言环境配置教程</a:t>
            </a:r>
          </a:p>
        </p:txBody>
      </p:sp>
    </p:spTree>
    <p:extLst>
      <p:ext uri="{BB962C8B-B14F-4D97-AF65-F5344CB8AC3E}">
        <p14:creationId xmlns:p14="http://schemas.microsoft.com/office/powerpoint/2010/main" val="125359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lt"/>
              </a:rPr>
              <a:t>基本数据结构</a:t>
            </a:r>
            <a:endParaRPr lang="en-US" altLang="zh-CN" dirty="0"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dirty="0"/>
              <a:t>向量，矩阵，数组</a:t>
            </a: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zh-CN" altLang="en-US" dirty="0"/>
              <a:t>列表，数据库</a:t>
            </a: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zh-CN" altLang="en-US" dirty="0"/>
              <a:t>因子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96000" y="1937039"/>
            <a:ext cx="1029773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B31E2-3ECF-46F9-8C42-0A8B5159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数据结构总览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FB92A9-F10D-44E0-8038-C466E77F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C1925A-CBBE-4C18-8185-F1152F5F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3D4787-6477-4013-9C0B-AC88F126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71" y="1371857"/>
            <a:ext cx="6666667" cy="41142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E37AA7-D000-40F1-BEAC-B361172FEF41}"/>
              </a:ext>
            </a:extLst>
          </p:cNvPr>
          <p:cNvSpPr txBox="1"/>
          <p:nvPr/>
        </p:nvSpPr>
        <p:spPr>
          <a:xfrm>
            <a:off x="7396164" y="567863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US" altLang="zh-CN" dirty="0"/>
              <a:t>R</a:t>
            </a:r>
            <a:r>
              <a:rPr lang="zh-CN" altLang="en-US" dirty="0"/>
              <a:t>语言实战</a:t>
            </a:r>
          </a:p>
        </p:txBody>
      </p:sp>
    </p:spTree>
    <p:extLst>
      <p:ext uri="{BB962C8B-B14F-4D97-AF65-F5344CB8AC3E}">
        <p14:creationId xmlns:p14="http://schemas.microsoft.com/office/powerpoint/2010/main" val="123676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905F7-6694-4EA9-A6DE-27428B2B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</a:t>
            </a:r>
            <a:r>
              <a:rPr lang="en-US" altLang="zh-CN" dirty="0"/>
              <a:t>: R</a:t>
            </a:r>
            <a:r>
              <a:rPr lang="zh-CN" altLang="en-US" dirty="0"/>
              <a:t>语言中的战斗机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AD110C-8BB3-49EA-ACC9-C9CE5550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F83D9-2B1C-4FFF-A6ED-B0C48C86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BDC97C-BE81-4496-9D0C-2C58FC78D1E1}"/>
              </a:ext>
            </a:extLst>
          </p:cNvPr>
          <p:cNvSpPr txBox="1"/>
          <p:nvPr/>
        </p:nvSpPr>
        <p:spPr>
          <a:xfrm>
            <a:off x="849745" y="2309091"/>
            <a:ext cx="5660524" cy="2222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内置向量</a:t>
            </a:r>
            <a:r>
              <a:rPr lang="en-US" altLang="zh-CN" dirty="0"/>
              <a:t>: letters, LETTERS, </a:t>
            </a:r>
            <a:r>
              <a:rPr lang="en-US" altLang="zh-CN" dirty="0" err="1"/>
              <a:t>month.abb</a:t>
            </a:r>
            <a:r>
              <a:rPr lang="en-US" altLang="zh-CN" dirty="0"/>
              <a:t>, month.name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向量的创建</a:t>
            </a:r>
            <a:r>
              <a:rPr lang="en-US" altLang="zh-CN" dirty="0"/>
              <a:t>: c(), seq(), rep(),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向量索引</a:t>
            </a:r>
            <a:r>
              <a:rPr lang="en-US" altLang="zh-CN" dirty="0"/>
              <a:t>: []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向量元素命名</a:t>
            </a:r>
            <a:r>
              <a:rPr lang="en-US" altLang="zh-CN" dirty="0"/>
              <a:t>: names()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777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A5A27-EC5E-4BE0-9AA8-DE6E5EB5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矩阵和数组</a:t>
            </a:r>
            <a:r>
              <a:rPr lang="en-US" altLang="zh-CN" dirty="0"/>
              <a:t>: </a:t>
            </a:r>
            <a:r>
              <a:rPr lang="zh-CN" altLang="en-US" dirty="0"/>
              <a:t>更高维度的向量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F9324A-5779-48C9-B551-875DD9E2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6B2C7-2026-4453-865A-CCA7B1AC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042E6C-08D2-4BCC-A804-4EE01B5856D7}"/>
              </a:ext>
            </a:extLst>
          </p:cNvPr>
          <p:cNvSpPr txBox="1"/>
          <p:nvPr/>
        </p:nvSpPr>
        <p:spPr>
          <a:xfrm>
            <a:off x="979055" y="2690336"/>
            <a:ext cx="7391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矩阵</a:t>
            </a:r>
            <a:r>
              <a:rPr lang="en-US" altLang="zh-CN" dirty="0"/>
              <a:t>(matrix) </a:t>
            </a:r>
            <a:r>
              <a:rPr lang="zh-CN" altLang="en-US" dirty="0"/>
              <a:t>是一种特殊的向量</a:t>
            </a:r>
            <a:r>
              <a:rPr lang="en-US" altLang="zh-CN" dirty="0"/>
              <a:t>, </a:t>
            </a:r>
            <a:r>
              <a:rPr lang="zh-CN" altLang="en-US" dirty="0"/>
              <a:t>包含两个附件的属性，即是行数和列数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矩阵常用于线性代数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矩阵必学包</a:t>
            </a:r>
            <a:r>
              <a:rPr lang="en-US" altLang="zh-CN" dirty="0"/>
              <a:t>: Matrix</a:t>
            </a:r>
          </a:p>
        </p:txBody>
      </p:sp>
    </p:spTree>
    <p:extLst>
      <p:ext uri="{BB962C8B-B14F-4D97-AF65-F5344CB8AC3E}">
        <p14:creationId xmlns:p14="http://schemas.microsoft.com/office/powerpoint/2010/main" val="305433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58C97-A5B1-4790-BFFB-F39A5836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数据框</a:t>
            </a:r>
            <a:r>
              <a:rPr lang="en-US" altLang="zh-CN" dirty="0"/>
              <a:t>: </a:t>
            </a:r>
            <a:r>
              <a:rPr lang="zh-CN" altLang="en-US" dirty="0"/>
              <a:t>最常用的数据结构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3C7024-03BD-4E6A-BB37-AC8C702E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51C3ED-969E-49B1-B379-455B022B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F9E016-BE88-477F-899F-FD7E9E785AE5}"/>
              </a:ext>
            </a:extLst>
          </p:cNvPr>
          <p:cNvSpPr txBox="1"/>
          <p:nvPr/>
        </p:nvSpPr>
        <p:spPr>
          <a:xfrm>
            <a:off x="826342" y="3011055"/>
            <a:ext cx="3983783" cy="111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dirty="0"/>
              <a:t>内置数据集</a:t>
            </a:r>
            <a:r>
              <a:rPr lang="en-US" altLang="zh-CN" dirty="0"/>
              <a:t>: library(help = "datasets")</a:t>
            </a:r>
          </a:p>
          <a:p>
            <a:pPr algn="dist">
              <a:lnSpc>
                <a:spcPct val="200000"/>
              </a:lnSpc>
            </a:pPr>
            <a:r>
              <a:rPr lang="zh-CN" altLang="en-US" dirty="0"/>
              <a:t>创建数据框</a:t>
            </a:r>
            <a:r>
              <a:rPr lang="en-US" altLang="zh-CN" dirty="0"/>
              <a:t>: </a:t>
            </a:r>
            <a:r>
              <a:rPr lang="en-US" altLang="zh-CN" dirty="0" err="1"/>
              <a:t>data.frame</a:t>
            </a:r>
            <a:r>
              <a:rPr lang="en-US" altLang="zh-CN" dirty="0"/>
              <a:t>()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49357E-29D7-4BC2-A2EE-5AA4A3E9F31A}"/>
              </a:ext>
            </a:extLst>
          </p:cNvPr>
          <p:cNvSpPr txBox="1"/>
          <p:nvPr/>
        </p:nvSpPr>
        <p:spPr>
          <a:xfrm>
            <a:off x="826342" y="2189018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数据框类似于矩阵，是特殊的列表，每一列可以是不同的模式，类似于</a:t>
            </a:r>
            <a:r>
              <a:rPr lang="en-US" altLang="zh-CN" dirty="0"/>
              <a:t>Excel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63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lt"/>
              </a:rPr>
              <a:t>必知必会的数据操作</a:t>
            </a:r>
            <a:endParaRPr lang="en-US" altLang="zh-CN" dirty="0"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dirty="0"/>
              <a:t>文件读取</a:t>
            </a: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zh-CN" altLang="en-US" dirty="0"/>
              <a:t>向量操作</a:t>
            </a: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zh-CN" altLang="en-US" dirty="0"/>
              <a:t>数据框操作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96000" y="1937039"/>
            <a:ext cx="1029773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3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R</a:t>
                </a: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语言简介</a:t>
                </a: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R</a:t>
                </a: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语言环境搭建</a:t>
                </a: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基本数据结构</a:t>
                </a: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必知必会的数据操作</a:t>
                </a: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R</a:t>
                </a: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作图初步</a:t>
                </a: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推荐阅读</a:t>
                </a: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FED0E-347E-E54F-8556-CB1EBC5F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数据分析的流程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104016-CA6F-7941-811A-3BB9B027D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FC72F4-7E10-824F-94FB-B3BD1F24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29F37-0588-6049-9731-ED366320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204647"/>
            <a:ext cx="8771981" cy="322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25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FA2B61-61CF-410D-94EA-524ED1F7E1E6}"/>
              </a:ext>
            </a:extLst>
          </p:cNvPr>
          <p:cNvSpPr txBox="1"/>
          <p:nvPr/>
        </p:nvSpPr>
        <p:spPr>
          <a:xfrm>
            <a:off x="3490159" y="3105835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R-basic-data-</a:t>
            </a:r>
            <a:r>
              <a:rPr lang="en-US" altLang="zh-CN" sz="3600" dirty="0" err="1"/>
              <a:t>structure.R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2837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ym typeface="+mn-lt"/>
              </a:rPr>
              <a:t>R</a:t>
            </a:r>
            <a:r>
              <a:rPr lang="zh-CN" altLang="en-US" dirty="0">
                <a:sym typeface="+mn-lt"/>
              </a:rPr>
              <a:t>作图初步</a:t>
            </a:r>
            <a:endParaRPr lang="en-US" altLang="zh-CN" dirty="0"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dirty="0"/>
              <a:t>画笔系统</a:t>
            </a: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zh-CN" altLang="en-US" dirty="0"/>
              <a:t>图形语法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96000" y="1937039"/>
            <a:ext cx="1029773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272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EF3F414-47F4-9F42-B953-6E686F14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9F6B5A-0EF6-4F41-BD26-6217863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C6D0DBE-46FA-2341-86B3-05AB83B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</a:t>
            </a:r>
            <a:r>
              <a:rPr kumimoji="1" lang="zh-CN" altLang="en-US" dirty="0"/>
              <a:t>绘图系统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F2AA130-BCCF-A143-A1ED-805480E13E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/>
              <a:t>R</a:t>
            </a:r>
            <a:r>
              <a:rPr kumimoji="1" lang="zh-CN" altLang="en-US" sz="2400" dirty="0"/>
              <a:t>绘图工具库中核心是</a:t>
            </a:r>
            <a:r>
              <a:rPr kumimoji="1" lang="en-US" altLang="zh-CN" sz="2400" dirty="0" err="1"/>
              <a:t>grDevices</a:t>
            </a:r>
            <a:r>
              <a:rPr kumimoji="1" lang="zh-CN" altLang="en-US" sz="2400" dirty="0"/>
              <a:t>包，该包被称为绘图引擎。该包提供了一些列</a:t>
            </a:r>
            <a:r>
              <a:rPr kumimoji="1" lang="en-US" altLang="zh-CN" sz="2400" dirty="0"/>
              <a:t>R</a:t>
            </a:r>
            <a:r>
              <a:rPr kumimoji="1" lang="zh-CN" altLang="en-US" sz="2400" dirty="0"/>
              <a:t>中的基本绘图参数，几乎所有的</a:t>
            </a:r>
            <a:r>
              <a:rPr kumimoji="1" lang="en-US" altLang="zh-CN" sz="2400" dirty="0"/>
              <a:t>R</a:t>
            </a:r>
            <a:r>
              <a:rPr kumimoji="1" lang="zh-CN" altLang="en-US" sz="2400" dirty="0"/>
              <a:t>绘图应用都是用了</a:t>
            </a:r>
            <a:r>
              <a:rPr kumimoji="1" lang="en-US" altLang="zh-CN" sz="2400" dirty="0" err="1"/>
              <a:t>grDevices</a:t>
            </a:r>
            <a:r>
              <a:rPr kumimoji="1" lang="zh-CN" altLang="en-US" sz="2400" dirty="0"/>
              <a:t>包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在绘图引擎上直接搭建了大量包：</a:t>
            </a:r>
            <a:r>
              <a:rPr kumimoji="1" lang="en-US" altLang="zh-CN" sz="2400" dirty="0"/>
              <a:t>graphics</a:t>
            </a:r>
            <a:r>
              <a:rPr kumimoji="1" lang="zh-CN" altLang="en-US" sz="2400" dirty="0"/>
              <a:t>包和</a:t>
            </a:r>
            <a:r>
              <a:rPr kumimoji="1" lang="en-US" altLang="zh-CN" sz="2400" dirty="0"/>
              <a:t>grid</a:t>
            </a:r>
            <a:r>
              <a:rPr kumimoji="1" lang="zh-CN" altLang="en-US" sz="2400" dirty="0"/>
              <a:t>包。这两个包代表着两个巨大的不相容的绘图系统，将</a:t>
            </a:r>
            <a:r>
              <a:rPr kumimoji="1" lang="en-US" altLang="zh-CN" sz="2400" dirty="0"/>
              <a:t>R</a:t>
            </a:r>
            <a:r>
              <a:rPr kumimoji="1" lang="zh-CN" altLang="en-US" sz="2400" dirty="0"/>
              <a:t>的绘图功能从主题上分割成了两个不同的部分。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绘图有两种思想：纸笔模型和图形语法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7766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DCAF00B-163C-C34C-B693-1F8D1CFA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hoptop</a:t>
            </a:r>
            <a:r>
              <a:rPr lang="en-US" altLang="zh-CN" dirty="0"/>
              <a:t> https://</a:t>
            </a:r>
            <a:r>
              <a:rPr lang="en-US" altLang="zh-CN" dirty="0" err="1"/>
              <a:t>www.jianshu.com</a:t>
            </a:r>
            <a:r>
              <a:rPr lang="en-US" altLang="zh-CN" dirty="0"/>
              <a:t>/u/9ea40b5f607a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049FEF-5600-A34E-A525-4D332B59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7985C95-C619-4542-B99B-27D6A638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图形语法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05F2DF-008B-DE41-BA6F-62AF1C4684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一张统计图形就是从数据到集合对象（</a:t>
            </a:r>
            <a:r>
              <a:rPr lang="en" altLang="zh-CN" sz="2400" dirty="0"/>
              <a:t>geometric object, </a:t>
            </a:r>
            <a:r>
              <a:rPr lang="zh-CN" altLang="en-US" sz="2400" dirty="0"/>
              <a:t>缩写为 </a:t>
            </a:r>
            <a:r>
              <a:rPr lang="en" altLang="zh-CN" sz="2400" dirty="0" err="1"/>
              <a:t>geom</a:t>
            </a:r>
            <a:r>
              <a:rPr lang="zh-CN" altLang="en" sz="2400" dirty="0"/>
              <a:t>，</a:t>
            </a:r>
            <a:r>
              <a:rPr lang="zh-CN" altLang="en-US" sz="2400" dirty="0"/>
              <a:t>包括点、线、条形等）的图形属性（</a:t>
            </a:r>
            <a:r>
              <a:rPr lang="en" altLang="zh-CN" sz="2400" dirty="0"/>
              <a:t>aesthetic attributes, </a:t>
            </a:r>
            <a:r>
              <a:rPr lang="zh-CN" altLang="en-US" sz="2400" dirty="0"/>
              <a:t>缩写为 </a:t>
            </a:r>
            <a:r>
              <a:rPr lang="en" altLang="zh-CN" sz="2400" dirty="0" err="1"/>
              <a:t>aes</a:t>
            </a:r>
            <a:r>
              <a:rPr lang="en" altLang="zh-CN" sz="2400" dirty="0"/>
              <a:t>, </a:t>
            </a:r>
            <a:r>
              <a:rPr lang="zh-CN" altLang="en-US" sz="2400" dirty="0"/>
              <a:t>包括颜色、形状、大小等）的一个映射。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此外，图形中还可能包含数据的统计变换（</a:t>
            </a:r>
            <a:r>
              <a:rPr lang="en" altLang="zh-CN" sz="2400" dirty="0"/>
              <a:t>statistical transformation, </a:t>
            </a:r>
            <a:r>
              <a:rPr lang="zh-CN" altLang="en-US" sz="2400" dirty="0"/>
              <a:t>缩写为 </a:t>
            </a:r>
            <a:r>
              <a:rPr lang="en" altLang="zh-CN" sz="2400" dirty="0"/>
              <a:t>stat</a:t>
            </a:r>
            <a:r>
              <a:rPr lang="zh-CN" altLang="en" sz="2400" dirty="0"/>
              <a:t>），</a:t>
            </a:r>
            <a:r>
              <a:rPr lang="zh-CN" altLang="en-US" sz="2400" dirty="0"/>
              <a:t>最后绘制在某个特定的坐标系（</a:t>
            </a:r>
            <a:r>
              <a:rPr lang="en" altLang="zh-CN" sz="2400" dirty="0"/>
              <a:t>coordinate system, </a:t>
            </a:r>
            <a:r>
              <a:rPr lang="zh-CN" altLang="en-US" sz="2400" dirty="0"/>
              <a:t>缩写为 </a:t>
            </a:r>
            <a:r>
              <a:rPr lang="en" altLang="zh-CN" sz="2400" dirty="0" err="1"/>
              <a:t>coord</a:t>
            </a:r>
            <a:r>
              <a:rPr lang="zh-CN" altLang="en" sz="2400" dirty="0"/>
              <a:t>）</a:t>
            </a:r>
            <a:r>
              <a:rPr lang="zh-CN" altLang="en-US" sz="2400" dirty="0"/>
              <a:t>中，而分面（</a:t>
            </a:r>
            <a:r>
              <a:rPr lang="en" altLang="zh-CN" sz="2400" dirty="0"/>
              <a:t>facet, </a:t>
            </a:r>
            <a:r>
              <a:rPr lang="zh-CN" altLang="en-US" sz="2400" dirty="0"/>
              <a:t>指将绘图窗口划分为若干个子窗口）则可以用来生成数据中不同子集的图形”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036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FA2B61-61CF-410D-94EA-524ED1F7E1E6}"/>
              </a:ext>
            </a:extLst>
          </p:cNvPr>
          <p:cNvSpPr txBox="1"/>
          <p:nvPr/>
        </p:nvSpPr>
        <p:spPr>
          <a:xfrm>
            <a:off x="3400390" y="3105835"/>
            <a:ext cx="546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err="1"/>
              <a:t>Introduction_to_plot.Rmd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9575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lt"/>
              </a:rPr>
              <a:t>推荐阅读</a:t>
            </a:r>
            <a:endParaRPr lang="en-US" altLang="zh-CN" dirty="0"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dirty="0"/>
              <a:t>公众号</a:t>
            </a: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zh-CN" altLang="en-US" dirty="0"/>
              <a:t>在线资源</a:t>
            </a: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zh-CN" altLang="en-US" dirty="0"/>
              <a:t>图书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96000" y="1937039"/>
            <a:ext cx="1029773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76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5592F-72D3-46F1-B641-F0223ADF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公众号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D146C3-F744-4A11-93C7-27AB9430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B7555E-5A88-4A08-BCFB-5850A446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E7FE7C-7986-4471-97A0-37F1A186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714" y="1629930"/>
            <a:ext cx="2867025" cy="3476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C962B5-EB73-4320-8005-D31D18A64410}"/>
              </a:ext>
            </a:extLst>
          </p:cNvPr>
          <p:cNvSpPr txBox="1"/>
          <p:nvPr/>
        </p:nvSpPr>
        <p:spPr>
          <a:xfrm>
            <a:off x="1777714" y="521744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不只是学习</a:t>
            </a:r>
            <a:r>
              <a:rPr lang="en-US" altLang="zh-CN" dirty="0"/>
              <a:t>ggplot2</a:t>
            </a:r>
            <a:r>
              <a:rPr lang="zh-CN" altLang="en-US" dirty="0"/>
              <a:t>的好地方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9789F5-7F68-4896-B4C9-7CE01126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036" y="1710293"/>
            <a:ext cx="2905125" cy="3524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D3DE50-EA9D-4703-A045-C185ED6A0B87}"/>
              </a:ext>
            </a:extLst>
          </p:cNvPr>
          <p:cNvSpPr txBox="1"/>
          <p:nvPr/>
        </p:nvSpPr>
        <p:spPr>
          <a:xfrm>
            <a:off x="7634291" y="521744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语言最大的中文社区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4C7B71C-D066-453A-84E9-06012AFB91DA}"/>
              </a:ext>
            </a:extLst>
          </p:cNvPr>
          <p:cNvCxnSpPr>
            <a:cxnSpLocks/>
          </p:cNvCxnSpPr>
          <p:nvPr/>
        </p:nvCxnSpPr>
        <p:spPr>
          <a:xfrm flipH="1">
            <a:off x="6095205" y="1130300"/>
            <a:ext cx="1" cy="502111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CECBC5C-EB03-4121-81E9-91ED92256D75}"/>
              </a:ext>
            </a:extLst>
          </p:cNvPr>
          <p:cNvCxnSpPr>
            <a:cxnSpLocks/>
          </p:cNvCxnSpPr>
          <p:nvPr/>
        </p:nvCxnSpPr>
        <p:spPr>
          <a:xfrm flipH="1">
            <a:off x="11364550" y="1121064"/>
            <a:ext cx="1" cy="502111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9DB0600-39C9-42F5-BDFE-9F935C2B1400}"/>
              </a:ext>
            </a:extLst>
          </p:cNvPr>
          <p:cNvCxnSpPr>
            <a:cxnSpLocks/>
          </p:cNvCxnSpPr>
          <p:nvPr/>
        </p:nvCxnSpPr>
        <p:spPr>
          <a:xfrm>
            <a:off x="1895984" y="5586774"/>
            <a:ext cx="2798618" cy="0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82E3BAA-8188-4689-B85D-5347FEF0D3C9}"/>
              </a:ext>
            </a:extLst>
          </p:cNvPr>
          <p:cNvCxnSpPr>
            <a:cxnSpLocks/>
          </p:cNvCxnSpPr>
          <p:nvPr/>
        </p:nvCxnSpPr>
        <p:spPr>
          <a:xfrm>
            <a:off x="7634291" y="5586774"/>
            <a:ext cx="2428870" cy="0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56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5C94B-AE54-4B90-A468-3304B55B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在线资源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DB0880-36D4-4770-86C6-18C705D9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59B31A-5EED-4D12-A81C-A4A228ED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42F3B-F5A3-4339-9D10-745D760E30B5}"/>
              </a:ext>
            </a:extLst>
          </p:cNvPr>
          <p:cNvSpPr txBox="1"/>
          <p:nvPr/>
        </p:nvSpPr>
        <p:spPr>
          <a:xfrm>
            <a:off x="669925" y="2650837"/>
            <a:ext cx="70583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语言资源汇总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http://guoshipeng.com/2017/10/17/01_R_resource/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生信人应该这样学</a:t>
            </a:r>
            <a:r>
              <a:rPr lang="en-US" altLang="zh-CN" dirty="0"/>
              <a:t>R</a:t>
            </a:r>
            <a:r>
              <a:rPr lang="zh-CN" altLang="en-US" dirty="0"/>
              <a:t>语言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https://www.bilibili.com/video/av25643438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435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D336F6-BE0F-4C40-993F-CFF088D0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064" y="1776842"/>
            <a:ext cx="2971800" cy="3219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81ADE22-3059-4B15-A698-E3C34D8A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图书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9B578F-194E-4734-B526-A398102F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075CF4-2D10-46A8-A9E2-36CB46EC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5E79C5-2B19-4248-897B-D61BD499C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47" y="1757792"/>
            <a:ext cx="3152775" cy="3257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494277-9201-4219-8452-DB5FAEC44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758" y="1836879"/>
            <a:ext cx="2367185" cy="30993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2E688D-9924-4BDA-9BF6-84611E467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79" y="1748267"/>
            <a:ext cx="29146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R</a:t>
            </a:r>
            <a:r>
              <a:rPr lang="zh-CN" altLang="en-US" dirty="0"/>
              <a:t>语言是什么</a:t>
            </a: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en-US" altLang="zh-CN" dirty="0"/>
              <a:t>R</a:t>
            </a:r>
            <a:r>
              <a:rPr lang="zh-CN" altLang="en-US" dirty="0"/>
              <a:t>语言有什么用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96000" y="1937039"/>
            <a:ext cx="1029773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r>
              <a:rPr lang="en-US" altLang="zh-CN" dirty="0"/>
              <a:t>For Your Attention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https://www.jianshu.com/u/9ea40b5f607a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xuzhougeng</a:t>
            </a: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语言是什么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hoptop</a:t>
            </a:r>
            <a:r>
              <a:rPr lang="en-US" altLang="zh-CN" dirty="0"/>
              <a:t> https://www.jianshu.com/u/9ea40b5f607a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C61CA3-52B1-4463-8234-3FD9DC450DAE}"/>
              </a:ext>
            </a:extLst>
          </p:cNvPr>
          <p:cNvSpPr/>
          <p:nvPr/>
        </p:nvSpPr>
        <p:spPr>
          <a:xfrm>
            <a:off x="669925" y="2474892"/>
            <a:ext cx="8506691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R is a </a:t>
            </a:r>
            <a:r>
              <a:rPr lang="en-US" altLang="zh-CN" b="1" dirty="0">
                <a:solidFill>
                  <a:srgbClr val="FF0000"/>
                </a:solidFill>
              </a:rPr>
              <a:t>language</a:t>
            </a:r>
            <a:r>
              <a:rPr lang="en-US" altLang="zh-CN" dirty="0"/>
              <a:t> and environment for </a:t>
            </a:r>
            <a:r>
              <a:rPr lang="en-US" altLang="zh-CN" b="1" dirty="0">
                <a:solidFill>
                  <a:srgbClr val="FF0000"/>
                </a:solidFill>
              </a:rPr>
              <a:t>statistical computing and graphics</a:t>
            </a:r>
            <a:r>
              <a:rPr lang="en-US" altLang="zh-CN" dirty="0"/>
              <a:t>. 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It is </a:t>
            </a:r>
            <a:r>
              <a:rPr lang="en-US" altLang="zh-CN" b="1" dirty="0">
                <a:solidFill>
                  <a:srgbClr val="FF0000"/>
                </a:solidFill>
              </a:rPr>
              <a:t>a GNU project </a:t>
            </a:r>
            <a:r>
              <a:rPr lang="en-US" altLang="zh-CN" dirty="0"/>
              <a:t>which is similar to the S language and environment which was developed at Bell Laboratories (formerly AT&amp;T, now Lucent Technologies) by John Chambers and colleagues.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R can be considered as a different implementation of S. There are some important differences, but much code written for S runs unaltered under R.</a:t>
            </a:r>
          </a:p>
        </p:txBody>
      </p:sp>
      <p:pic>
        <p:nvPicPr>
          <p:cNvPr id="1026" name="Picture 2" descr="R logo.svg">
            <a:extLst>
              <a:ext uri="{FF2B5EF4-FFF2-40B4-BE49-F238E27FC236}">
                <a16:creationId xmlns:a16="http://schemas.microsoft.com/office/drawing/2014/main" id="{78D63473-0689-49E7-9953-7C4A8477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887" y="2690811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54553-0085-46DA-B9DE-544FC22D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语言有什么用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6FC1A1-6EDC-400E-A26E-2E96F609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hoptop</a:t>
            </a:r>
            <a:r>
              <a:rPr lang="en-US" altLang="zh-CN" dirty="0"/>
              <a:t>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905932-887B-4A0D-95CE-EABFEE58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1173EE-9CEC-4F32-9FC6-A38A8351D423}"/>
              </a:ext>
            </a:extLst>
          </p:cNvPr>
          <p:cNvSpPr txBox="1"/>
          <p:nvPr/>
        </p:nvSpPr>
        <p:spPr>
          <a:xfrm>
            <a:off x="979054" y="1785326"/>
            <a:ext cx="2069797" cy="3036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000" dirty="0"/>
              <a:t>金融领域</a:t>
            </a:r>
            <a:endParaRPr lang="en-US" altLang="zh-CN" sz="2000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000" dirty="0"/>
              <a:t>社会科学领域</a:t>
            </a:r>
            <a:endParaRPr lang="en-US" altLang="zh-CN" sz="2000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000" dirty="0"/>
              <a:t>生物学领域</a:t>
            </a:r>
            <a:endParaRPr lang="en-US" altLang="zh-CN" sz="2000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sz="2000" dirty="0"/>
              <a:t>….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BD3F29-12B4-4974-9295-564DB2240C22}"/>
              </a:ext>
            </a:extLst>
          </p:cNvPr>
          <p:cNvSpPr/>
          <p:nvPr/>
        </p:nvSpPr>
        <p:spPr>
          <a:xfrm>
            <a:off x="6973022" y="5469211"/>
            <a:ext cx="4283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TIOBE</a:t>
            </a: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指数：用于评估一门编程语言的受欢迎程度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BE2136-2650-4852-B5A1-E46CFAD14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47" y="1544486"/>
            <a:ext cx="7613940" cy="37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8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28CB2-B077-44AB-90A2-927B02ED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语言有什么用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62E24E-00B8-46B4-9524-E0F70543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0CD84E-97D4-4D67-A309-1B79C101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3074" name="Picture 2" descr="Population Pyramid With Ggplot">
            <a:extLst>
              <a:ext uri="{FF2B5EF4-FFF2-40B4-BE49-F238E27FC236}">
                <a16:creationId xmlns:a16="http://schemas.microsoft.com/office/drawing/2014/main" id="{71ABEC9A-59FA-40C8-8843-FC02C6440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3" y="1129079"/>
            <a:ext cx="4168622" cy="257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gplot2 Grouped BoxPlot">
            <a:extLst>
              <a:ext uri="{FF2B5EF4-FFF2-40B4-BE49-F238E27FC236}">
                <a16:creationId xmlns:a16="http://schemas.microsoft.com/office/drawing/2014/main" id="{CFDF0DED-BBF9-493D-ADB8-E243B0AC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80" y="3911705"/>
            <a:ext cx="3048000" cy="188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gplot2 Histogram on Numeric Variable">
            <a:extLst>
              <a:ext uri="{FF2B5EF4-FFF2-40B4-BE49-F238E27FC236}">
                <a16:creationId xmlns:a16="http://schemas.microsoft.com/office/drawing/2014/main" id="{C4423543-E102-4605-BC50-2914CA12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70" y="4150443"/>
            <a:ext cx="3271982" cy="20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gplot2 Marginal Histogram">
            <a:extLst>
              <a:ext uri="{FF2B5EF4-FFF2-40B4-BE49-F238E27FC236}">
                <a16:creationId xmlns:a16="http://schemas.microsoft.com/office/drawing/2014/main" id="{21AD0416-70BB-406B-B9A0-661F6742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247" y="1130300"/>
            <a:ext cx="3429001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gplot2 Dotplot">
            <a:extLst>
              <a:ext uri="{FF2B5EF4-FFF2-40B4-BE49-F238E27FC236}">
                <a16:creationId xmlns:a16="http://schemas.microsoft.com/office/drawing/2014/main" id="{1DEA99C0-DA99-4607-A0C2-83DD5D4F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370" y="1677554"/>
            <a:ext cx="3940752" cy="35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67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ym typeface="+mn-lt"/>
              </a:rPr>
              <a:t>R</a:t>
            </a:r>
            <a:r>
              <a:rPr lang="zh-CN" altLang="en-US" dirty="0">
                <a:sym typeface="+mn-lt"/>
              </a:rPr>
              <a:t>语言环境搭建</a:t>
            </a:r>
            <a:endParaRPr lang="en-US" altLang="zh-CN" dirty="0"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R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R-studio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R-package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96000" y="1937039"/>
            <a:ext cx="1029773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91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BF75E-FA4B-4FAB-9CAC-AD55D79C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语言环境安装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E6C67-FA63-415B-A902-5F491917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F7E167-C0A8-40A9-952D-7398343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下载R语言">
            <a:hlinkClick r:id="" action="ppaction://media"/>
            <a:extLst>
              <a:ext uri="{FF2B5EF4-FFF2-40B4-BE49-F238E27FC236}">
                <a16:creationId xmlns:a16="http://schemas.microsoft.com/office/drawing/2014/main" id="{C6C2F643-4335-491F-96DE-0D926DFE3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423" y="1028700"/>
            <a:ext cx="8309120" cy="51610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3B9B76-6CD3-438A-8A99-8A83ABDB0DB0}"/>
              </a:ext>
            </a:extLst>
          </p:cNvPr>
          <p:cNvSpPr/>
          <p:nvPr/>
        </p:nvSpPr>
        <p:spPr>
          <a:xfrm>
            <a:off x="4542627" y="6240463"/>
            <a:ext cx="273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https://www.r-project.org/</a:t>
            </a:r>
          </a:p>
        </p:txBody>
      </p:sp>
    </p:spTree>
    <p:extLst>
      <p:ext uri="{BB962C8B-B14F-4D97-AF65-F5344CB8AC3E}">
        <p14:creationId xmlns:p14="http://schemas.microsoft.com/office/powerpoint/2010/main" val="241291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7B2F9-7392-492B-ACF1-BE3F9B9B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 studio:</a:t>
            </a:r>
            <a:r>
              <a:rPr lang="zh-CN" altLang="en-US" dirty="0"/>
              <a:t> 好看的外表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E2993F-85D7-4DE9-8FB2-4F09ED5B8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hoptop https://www.jianshu.com/u/9ea40b5f607a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039B82-3CD5-40B1-A704-13A90D28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Rstudio安装">
            <a:hlinkClick r:id="" action="ppaction://media"/>
            <a:extLst>
              <a:ext uri="{FF2B5EF4-FFF2-40B4-BE49-F238E27FC236}">
                <a16:creationId xmlns:a16="http://schemas.microsoft.com/office/drawing/2014/main" id="{4E737E0D-EADC-4441-8E6C-36852206A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6047" y="1130300"/>
            <a:ext cx="8019906" cy="4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f1ca1a58-9627-4019-851c-2c4f1483641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2060"/>
      </a:accent1>
      <a:accent2>
        <a:srgbClr val="55B5E8"/>
      </a:accent2>
      <a:accent3>
        <a:srgbClr val="4EBD9E"/>
      </a:accent3>
      <a:accent4>
        <a:srgbClr val="A6ABBB"/>
      </a:accent4>
      <a:accent5>
        <a:srgbClr val="767778"/>
      </a:accent5>
      <a:accent6>
        <a:srgbClr val="5D5D5D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2060"/>
    </a:accent1>
    <a:accent2>
      <a:srgbClr val="55B5E8"/>
    </a:accent2>
    <a:accent3>
      <a:srgbClr val="4EBD9E"/>
    </a:accent3>
    <a:accent4>
      <a:srgbClr val="A6ABBB"/>
    </a:accent4>
    <a:accent5>
      <a:srgbClr val="767778"/>
    </a:accent5>
    <a:accent6>
      <a:srgbClr val="5D5D5D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2060"/>
    </a:accent1>
    <a:accent2>
      <a:srgbClr val="55B5E8"/>
    </a:accent2>
    <a:accent3>
      <a:srgbClr val="4EBD9E"/>
    </a:accent3>
    <a:accent4>
      <a:srgbClr val="A6ABBB"/>
    </a:accent4>
    <a:accent5>
      <a:srgbClr val="767778"/>
    </a:accent5>
    <a:accent6>
      <a:srgbClr val="5D5D5D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2060"/>
    </a:accent1>
    <a:accent2>
      <a:srgbClr val="55B5E8"/>
    </a:accent2>
    <a:accent3>
      <a:srgbClr val="4EBD9E"/>
    </a:accent3>
    <a:accent4>
      <a:srgbClr val="A6ABBB"/>
    </a:accent4>
    <a:accent5>
      <a:srgbClr val="767778"/>
    </a:accent5>
    <a:accent6>
      <a:srgbClr val="5D5D5D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2060"/>
    </a:accent1>
    <a:accent2>
      <a:srgbClr val="55B5E8"/>
    </a:accent2>
    <a:accent3>
      <a:srgbClr val="4EBD9E"/>
    </a:accent3>
    <a:accent4>
      <a:srgbClr val="A6ABBB"/>
    </a:accent4>
    <a:accent5>
      <a:srgbClr val="767778"/>
    </a:accent5>
    <a:accent6>
      <a:srgbClr val="5D5D5D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1219</TotalTime>
  <Words>1053</Words>
  <Application>Microsoft Macintosh PowerPoint</Application>
  <PresentationFormat>宽屏</PresentationFormat>
  <Paragraphs>152</Paragraphs>
  <Slides>30</Slides>
  <Notes>7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宋体</vt:lpstr>
      <vt:lpstr>Microsoft YaHei</vt:lpstr>
      <vt:lpstr>Microsoft YaHei</vt:lpstr>
      <vt:lpstr>Arial</vt:lpstr>
      <vt:lpstr>Calibri</vt:lpstr>
      <vt:lpstr>Impact</vt:lpstr>
      <vt:lpstr>主题5</vt:lpstr>
      <vt:lpstr>学会使用R语言进行数据分析</vt:lpstr>
      <vt:lpstr>PowerPoint 演示文稿</vt:lpstr>
      <vt:lpstr>R语言简介</vt:lpstr>
      <vt:lpstr>R语言是什么</vt:lpstr>
      <vt:lpstr>R语言有什么用</vt:lpstr>
      <vt:lpstr>R语言有什么用</vt:lpstr>
      <vt:lpstr>R语言环境搭建</vt:lpstr>
      <vt:lpstr>R语言环境安装</vt:lpstr>
      <vt:lpstr>R studio: 好看的外表</vt:lpstr>
      <vt:lpstr>R包安装和加载</vt:lpstr>
      <vt:lpstr>R包安装和加载</vt:lpstr>
      <vt:lpstr>R包安装和加载</vt:lpstr>
      <vt:lpstr>推荐阅读</vt:lpstr>
      <vt:lpstr>基本数据结构</vt:lpstr>
      <vt:lpstr>R数据结构总览</vt:lpstr>
      <vt:lpstr>向量: R语言中的战斗机</vt:lpstr>
      <vt:lpstr>矩阵和数组: 更高维度的向量</vt:lpstr>
      <vt:lpstr>数据框: 最常用的数据结构</vt:lpstr>
      <vt:lpstr>必知必会的数据操作</vt:lpstr>
      <vt:lpstr>数据分析的流程</vt:lpstr>
      <vt:lpstr>PowerPoint 演示文稿</vt:lpstr>
      <vt:lpstr>R作图初步</vt:lpstr>
      <vt:lpstr>R绘图系统</vt:lpstr>
      <vt:lpstr>图形语法</vt:lpstr>
      <vt:lpstr>PowerPoint 演示文稿</vt:lpstr>
      <vt:lpstr>推荐阅读</vt:lpstr>
      <vt:lpstr>公众号</vt:lpstr>
      <vt:lpstr>在线资源</vt:lpstr>
      <vt:lpstr>图书</vt:lpstr>
      <vt:lpstr>Thanks For Your Attention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徐 洲更</cp:lastModifiedBy>
  <cp:revision>40</cp:revision>
  <cp:lastPrinted>2018-10-28T16:00:00Z</cp:lastPrinted>
  <dcterms:created xsi:type="dcterms:W3CDTF">2018-10-28T16:00:00Z</dcterms:created>
  <dcterms:modified xsi:type="dcterms:W3CDTF">2018-11-08T02:27:42Z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